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499" r:id="rId3"/>
    <p:sldId id="483" r:id="rId4"/>
    <p:sldId id="418" r:id="rId5"/>
    <p:sldId id="422" r:id="rId6"/>
    <p:sldId id="481" r:id="rId7"/>
    <p:sldId id="500" r:id="rId8"/>
    <p:sldId id="354" r:id="rId9"/>
    <p:sldId id="398" r:id="rId10"/>
    <p:sldId id="441" r:id="rId11"/>
    <p:sldId id="451" r:id="rId12"/>
    <p:sldId id="480" r:id="rId13"/>
    <p:sldId id="494" r:id="rId14"/>
    <p:sldId id="462" r:id="rId15"/>
    <p:sldId id="463" r:id="rId16"/>
    <p:sldId id="464" r:id="rId17"/>
    <p:sldId id="482" r:id="rId18"/>
    <p:sldId id="484" r:id="rId19"/>
    <p:sldId id="485" r:id="rId20"/>
    <p:sldId id="486" r:id="rId21"/>
    <p:sldId id="487" r:id="rId22"/>
    <p:sldId id="488" r:id="rId23"/>
    <p:sldId id="489" r:id="rId24"/>
    <p:sldId id="459" r:id="rId25"/>
    <p:sldId id="436" r:id="rId26"/>
    <p:sldId id="363" r:id="rId27"/>
    <p:sldId id="461" r:id="rId28"/>
    <p:sldId id="465" r:id="rId29"/>
    <p:sldId id="492" r:id="rId30"/>
    <p:sldId id="387" r:id="rId31"/>
    <p:sldId id="493" r:id="rId32"/>
    <p:sldId id="390" r:id="rId33"/>
    <p:sldId id="501" r:id="rId34"/>
    <p:sldId id="496" r:id="rId35"/>
    <p:sldId id="497" r:id="rId36"/>
    <p:sldId id="498" r:id="rId37"/>
    <p:sldId id="495" r:id="rId38"/>
    <p:sldId id="382" r:id="rId39"/>
    <p:sldId id="447" r:id="rId40"/>
    <p:sldId id="477" r:id="rId41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99CCFF"/>
    <a:srgbClr val="FF99FF"/>
    <a:srgbClr val="FFFF66"/>
    <a:srgbClr val="CCECFF"/>
    <a:srgbClr val="FFCCFF"/>
    <a:srgbClr val="FFFF99"/>
    <a:srgbClr val="6633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84" autoAdjust="0"/>
    <p:restoredTop sz="94660"/>
  </p:normalViewPr>
  <p:slideViewPr>
    <p:cSldViewPr snapToObjects="1">
      <p:cViewPr>
        <p:scale>
          <a:sx n="59" d="100"/>
          <a:sy n="59" d="100"/>
        </p:scale>
        <p:origin x="-145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F022C1B-ED7B-49A9-9FEB-D937717F1FF9}" type="datetimeFigureOut">
              <a:rPr lang="ru-RU"/>
              <a:pPr>
                <a:defRPr/>
              </a:pPr>
              <a:t>24.09.2024</a:t>
            </a:fld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8D61D6D-0743-4FA2-A774-161962DB1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2050"/>
          </a:xfrm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93" tIns="45846" rIns="91693" bIns="45846"/>
          <a:lstStyle/>
          <a:p>
            <a:pPr eaLnBrk="1" hangingPunct="1"/>
            <a:endParaRPr lang="ru-RU" smtClean="0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15373" y="9369572"/>
            <a:ext cx="2918831" cy="4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93" tIns="45846" rIns="91693" bIns="45846" anchor="b"/>
          <a:lstStyle/>
          <a:p>
            <a:pPr algn="r"/>
            <a:fld id="{DA8B6F59-0E55-40F1-B28C-8E2A636DCA4E}" type="slidenum">
              <a:rPr lang="ru-RU" sz="1200"/>
              <a:pPr algn="r"/>
              <a:t>5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61D6D-0743-4FA2-A774-161962DB177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D81FD-AEB4-4594-BBBE-6198F3353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274638"/>
            <a:ext cx="19081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1913" y="274638"/>
            <a:ext cx="557212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2CE11-31DE-4B11-A5DB-A6F45DFB0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712946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31913" y="1600200"/>
            <a:ext cx="76327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40782-F034-46E0-8641-519421ECF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D2DDC-7ECA-4362-9D13-4D2C297AA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71A11-B3BF-4C94-811A-F584174D4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AA2AF-5280-4A68-AFD4-452D40286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E7373-CB39-4B4A-B76F-7938E2D87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F2727-9B52-4EC0-8104-2B7490C33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24503-5873-45F9-B045-3857D9A59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1901A-6B0B-452E-819A-A1ABFE253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A3656-48B3-4D1F-A3EE-1B578977E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65_5187"/>
          <p:cNvPicPr>
            <a:picLocks noChangeAspect="1" noChangeArrowheads="1"/>
          </p:cNvPicPr>
          <p:nvPr/>
        </p:nvPicPr>
        <p:blipFill>
          <a:blip r:embed="rId13" cstate="print"/>
          <a:srcRect l="35432" r="40158"/>
          <a:stretch>
            <a:fillRect/>
          </a:stretch>
        </p:blipFill>
        <p:spPr bwMode="auto">
          <a:xfrm>
            <a:off x="-36513" y="0"/>
            <a:ext cx="1487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237288"/>
            <a:ext cx="24209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5225"/>
            <a:ext cx="13065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0BDF913-2167-41B1-9500-B165E3B00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7129462" cy="1143000"/>
          </a:xfrm>
          <a:prstGeom prst="rect">
            <a:avLst/>
          </a:prstGeom>
          <a:solidFill>
            <a:schemeClr val="bg1">
              <a:alpha val="89803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Freeform 11"/>
          <p:cNvSpPr>
            <a:spLocks/>
          </p:cNvSpPr>
          <p:nvPr/>
        </p:nvSpPr>
        <p:spPr bwMode="auto">
          <a:xfrm>
            <a:off x="971550" y="-230188"/>
            <a:ext cx="1008063" cy="7316788"/>
          </a:xfrm>
          <a:custGeom>
            <a:avLst/>
            <a:gdLst>
              <a:gd name="T0" fmla="*/ 2147483647 w 635"/>
              <a:gd name="T1" fmla="*/ 2147483647 h 4672"/>
              <a:gd name="T2" fmla="*/ 0 w 635"/>
              <a:gd name="T3" fmla="*/ 2147483647 h 4672"/>
              <a:gd name="T4" fmla="*/ 2147483647 w 635"/>
              <a:gd name="T5" fmla="*/ 2147483647 h 4672"/>
              <a:gd name="T6" fmla="*/ 2147483647 w 635"/>
              <a:gd name="T7" fmla="*/ 2147483647 h 4672"/>
              <a:gd name="T8" fmla="*/ 2147483647 w 635"/>
              <a:gd name="T9" fmla="*/ 2147483647 h 4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" h="4672">
                <a:moveTo>
                  <a:pt x="317" y="159"/>
                </a:moveTo>
                <a:cubicBezTo>
                  <a:pt x="211" y="318"/>
                  <a:pt x="0" y="1928"/>
                  <a:pt x="0" y="2654"/>
                </a:cubicBezTo>
                <a:cubicBezTo>
                  <a:pt x="0" y="3380"/>
                  <a:pt x="211" y="4672"/>
                  <a:pt x="317" y="4513"/>
                </a:cubicBezTo>
                <a:cubicBezTo>
                  <a:pt x="423" y="4354"/>
                  <a:pt x="635" y="2427"/>
                  <a:pt x="635" y="1701"/>
                </a:cubicBezTo>
                <a:cubicBezTo>
                  <a:pt x="635" y="975"/>
                  <a:pt x="423" y="0"/>
                  <a:pt x="317" y="15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.edu.ru/ru/main/legal-documents/index.php?id_4=17958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legal-documents/index.php?id_4=17886" TargetMode="External"/><Relationship Id="rId2" Type="http://schemas.openxmlformats.org/officeDocument/2006/relationships/hyperlink" Target="http://www.ege.edu.ru/ru/main/schedule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click01.begun.ru/click.jsp?url=Wa8reE1GR0ZBUvEhSx7Br3Xyn4F0v-e0Qvy2FwRi1CKgZpGPTPX-ArCFiuEBip24kY2WPAZGp9ARLdrcA2U547RKjL1hOTLLU48nXZeh5rwjh*StlhhSfHLlTt*3jloGoVzJ4iywTQCHzBZjAO43fR46eYaapDh8vb-otayBwL3C0pECwFSajjPsxTt*c6fn2gbeY2t0s7Nf6v*C658FPdNMUJep45fsFlGmWmhXbWJ3CX6r55LDIoYuvYW5hCm66xKaWbh*QIMYd72ZUjTaDm-Mh35-KebMYMgruwZLW00ilcqH80ByvJExrpNYAA6zeUeFVzzPYeGBDtum54RRclN*w03mKVuCkLdlwx9*iK7yBADeTCUIio8GOeZmTgDSjZxMm-9DBtMKVmqEDzjEmFv3LVIZtcisVc6i1PjnCYor6j8FOzbQO*aINeO9yTVX0CMfJw&amp;eurl%5b%5d=Wa8reMLDwsNb3oHMlJ3VDRaLpi7mwuqm7Qt3YDCwMCNYMrI4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ro23.ru/" TargetMode="External"/><Relationship Id="rId3" Type="http://schemas.openxmlformats.org/officeDocument/2006/relationships/hyperlink" Target="http://obrnadzor.gov.ru/ru/" TargetMode="External"/><Relationship Id="rId7" Type="http://schemas.openxmlformats.org/officeDocument/2006/relationships/hyperlink" Target="http://www.gas.kubannet.ru/" TargetMode="External"/><Relationship Id="rId2" Type="http://schemas.openxmlformats.org/officeDocument/2006/relationships/hyperlink" Target="https://edu.gov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inobrkuban.ru/" TargetMode="External"/><Relationship Id="rId5" Type="http://schemas.openxmlformats.org/officeDocument/2006/relationships/hyperlink" Target="http://fipi.ru/" TargetMode="External"/><Relationship Id="rId4" Type="http://schemas.openxmlformats.org/officeDocument/2006/relationships/hyperlink" Target="http://www.gia.edu.ru/ru/" TargetMode="External"/><Relationship Id="rId9" Type="http://schemas.openxmlformats.org/officeDocument/2006/relationships/hyperlink" Target="https://vk.com/giakuba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.edu.ru/ru/main/brief-glossary/" TargetMode="External"/><Relationship Id="rId2" Type="http://schemas.openxmlformats.org/officeDocument/2006/relationships/hyperlink" Target="http://www.ege.edu.ru/ru/main/legal-documents/index.php?id_4=17886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ge.edu.ru/ru/main/blank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476250"/>
            <a:ext cx="8893175" cy="6048375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РОДИТЕЛЬСКОЕ СОБРАНИЕ </a:t>
            </a: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Проведение ГИА-9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в 2025 году» 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                                 </a:t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                         </a:t>
            </a:r>
            <a:r>
              <a:rPr lang="ru-RU" sz="2000" i="1" dirty="0" smtClean="0">
                <a:latin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</a:rPr>
              <a:t>                                          </a:t>
            </a:r>
            <a:br>
              <a:rPr lang="ru-RU" sz="2000" i="1" dirty="0" smtClean="0">
                <a:latin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</a:t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</a:t>
            </a:r>
            <a:r>
              <a:rPr lang="ru-RU" sz="2000" i="1" dirty="0" smtClean="0">
                <a:latin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</a:rPr>
            </a:br>
            <a:endParaRPr lang="ru-RU" sz="2000" i="1" dirty="0" smtClean="0">
              <a:latin typeface="Times New Roman" pitchFamily="18" charset="0"/>
            </a:endParaRPr>
          </a:p>
        </p:txBody>
      </p:sp>
      <p:pic>
        <p:nvPicPr>
          <p:cNvPr id="33794" name="Picture 2" descr="http://departugansk.ru/storage/app/media/files/GIA%20-%20202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25704"/>
            <a:ext cx="5980642" cy="253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grad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7800"/>
            <a:ext cx="1524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20825" indent="-623888" algn="just">
              <a:defRPr/>
            </a:pPr>
            <a:r>
              <a:rPr lang="ru-RU" sz="18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sz="18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итоговая аттестация обучающихся 9-х классов является обязательной и проводится по завершении освоения ими основных образовательных программам основного общего образования.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4676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 к ГИА-9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2175" y="3124200"/>
            <a:ext cx="8001000" cy="3149600"/>
          </a:xfrm>
        </p:spPr>
        <p:txBody>
          <a:bodyPr/>
          <a:lstStyle/>
          <a:p>
            <a:pPr indent="644525" algn="ctr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indent="644525" algn="just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К ГИА-9 допускаются обучающиеся, не имеющие задолженности и в полном объеме выполнившие учебный план или индивидуальный учебный план (имеющие годовые отметки по всем предметам учебного плана за 9 класс не ниже удовлетворительных).</a:t>
            </a:r>
          </a:p>
          <a:p>
            <a:pPr>
              <a:buFont typeface="Wingdings" pitchFamily="2" charset="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anschool4.ru/images/Document/2019-2020/GIA9-2020-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9495" y="0"/>
            <a:ext cx="10105495" cy="699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43827.ru/storage/site/zososh/2021/11/22/34/md774fa4bc4dcb684a51a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77" y="260648"/>
            <a:ext cx="8751803" cy="605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 l="15115" t="22266" r="29722" b="21625"/>
          <a:stretch>
            <a:fillRect/>
          </a:stretch>
        </p:blipFill>
        <p:spPr bwMode="auto">
          <a:xfrm>
            <a:off x="0" y="908900"/>
            <a:ext cx="9144001" cy="522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850187" cy="11430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  <a:t>МИНИМАЛЬНОЕ КОЛИЧЕСТВО БАЛЛОВ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	Распоряжением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Рособрнадзора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устанавливается минимальное количество баллов по всем предметам ОГЭ-2025, подтверждающее освоение участниками экзаменов основных общеобразовательных программ основного  общего образования в соответствии с требованиями федерального государственного образовательного стандарта основного  общего образования.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 ниже минимального количества баллов по двум из обязательных предметов (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русский язык, математика или экзамен по выбору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), то он может пересдать эти экзамены в этом же году. Сделать это можно в 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резервные дни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 основного периода в текущем году, которые устанавливаются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приказом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Министерства образования и науки Российской Федерации.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844675"/>
            <a:ext cx="7921005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	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результаты, ниже минимального количества баллов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</a:rPr>
              <a:t>по трем предметам ОГЭ или двум предметам ГВЭ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, он сможет пересдать ОГЭ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сентябре 2025 г.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(дополнительный период ГИА-9)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476673"/>
            <a:ext cx="7772400" cy="115212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Продолжительность ОГЭ в 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582341"/>
            <a:ext cx="777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ОГЭ по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 математике, русскому языку, литературе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году продлится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часа 55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физике, обществознанию, истории, химии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часа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 выполнение заданий по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информатике, географии, биологии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отведут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часа 30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на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письменную часть иностранных языков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(английского, французского, немецкого, испанского) —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часа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«Говорение»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 иностранным языкам выделят по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0648"/>
            <a:ext cx="7304856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можно взять с собой на экзамен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622723"/>
            <a:ext cx="73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Выпускникам необходимо иметь на экзамене паспорт (без обложки), 2 черные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гелевые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ручки, бутылочку питьевой воды (подписанную – Ф. И. выпускника, школа)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s://www.oblgazeta.ru/media/filer_public/2020/02/26/2437a39f-f441-4cde-9425-65d7a17bc21d-appoblgazetamediaKuJgeO8nbCV0lBbJZHlLLYrmI3rRulaZ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38605"/>
            <a:ext cx="4896544" cy="3258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7176" y="1720839"/>
            <a:ext cx="7416824" cy="22159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русскому языку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орфографический словарь, позволяющий устанавливать нормативное написание слов;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ГВЭ по русскому языку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орфографический словарь, толковый словарь.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27176" y="4365104"/>
            <a:ext cx="7416824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и ГВЭ по математике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линейка без справочной информации ‎для построения чертежей и рисунков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12422" r="21140" b="6250"/>
          <a:stretch>
            <a:fillRect/>
          </a:stretch>
        </p:blipFill>
        <p:spPr bwMode="auto">
          <a:xfrm>
            <a:off x="1233161" y="1124744"/>
            <a:ext cx="7910839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362075"/>
            <a:ext cx="741682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физике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линейка для построения графиков, оптических и электрических схем; непрограммируемый калькулятор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2852936"/>
            <a:ext cx="7416824" cy="193899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химии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непрограммируемый калькулятор; периодическая система химических элементов Д. И. Менделеева; таблица растворимости солей, кислот и оснований в воде; электрохимический ряд напряжений металлов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5085184"/>
            <a:ext cx="5256584" cy="120032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 ОГЭ по физике и химии будет предоставлено лабораторное оборудование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916832"/>
            <a:ext cx="7416824" cy="120032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биологии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линейка для проведения измерений при выполнении заданий ‎с рисунками; непрограммируемый калькулятор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4077072"/>
            <a:ext cx="7416824" cy="156966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географии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линейка для измерения расстояний по топографической карте; непрограммируемый калькулятор; географические атласы для 7-9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Разрешенные  предметы на экзаменах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7176" y="1916832"/>
            <a:ext cx="7416824" cy="1938992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литературе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орфографический словарь, позволяющий устанавливать нормативное написание слов и определять значения лексической единицы; полные тексты художественных произведений, а также сборники лирики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27176" y="4492570"/>
            <a:ext cx="7416824" cy="830997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ОГЭ по иностранным языкам, информатике </a:t>
            </a:r>
            <a:r>
              <a:rPr lang="ru-RU" sz="2400" dirty="0" smtClean="0"/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технические   средства без доступа в Интернет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894" y="764704"/>
            <a:ext cx="7818106" cy="586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ПЭ оборудуются стационарными и переносными металлоискателями, средствами вид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7344816" cy="55086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3928" y="1052736"/>
            <a:ext cx="2273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ППЭ оборудуются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42875"/>
            <a:ext cx="8281987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ВО ВРЕМЯ ЭКЗАМЕНОВ ЗАПРЕЩАЮТСЯ:</a:t>
            </a:r>
          </a:p>
        </p:txBody>
      </p:sp>
      <p:sp>
        <p:nvSpPr>
          <p:cNvPr id="21507" name="Содержимое 3"/>
          <p:cNvSpPr>
            <a:spLocks noGrp="1"/>
          </p:cNvSpPr>
          <p:nvPr>
            <p:ph type="body" idx="4294967295"/>
          </p:nvPr>
        </p:nvSpPr>
        <p:spPr>
          <a:xfrm>
            <a:off x="4140200" y="1285875"/>
            <a:ext cx="4752975" cy="4708525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Разговоры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Вставания с мест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Пересаживания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Обмен любыми материалами и предметами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Пользование мобильными телефонами и иными средствами связи, любыми электронно-вычислительными устройствами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Пользование справочными материалами кроме тех, которые указаны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19088" indent="-319088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Хождение по ППЭ во время экзамена без сопровождения</a:t>
            </a:r>
          </a:p>
        </p:txBody>
      </p:sp>
      <p:pic>
        <p:nvPicPr>
          <p:cNvPr id="21508" name="Содержимое 8" descr="8V4CFCAL26TQQCA0VO8RWCA51OJTICA1IAFX6CAQKJGVUCA4MW958CAEBGV3LCABZ1GI7CA1117Q7CAAFCEHGCAW51B4ECA2BO4BRCA6P8EZNCACYZVIUCAK3PGK0CA9ZF5DBCAA8LNEKCAKL7022CA8D5CP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75"/>
            <a:ext cx="3409950" cy="318293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</p:pic>
      <p:pic>
        <p:nvPicPr>
          <p:cNvPr id="21509" name="Содержимое 4" descr="V3COCCADLIWERCA1FR5Z3CA9II0L3CACMRIDPCAYVS3NCCAOTAAUJCAY9DKBVCAWGS72TCA29F06JCA0CJ5ZOCA3V474FCAZNJF0ACA2JRE5QCAI8PQVACAG3EAKYCA11RV4MCA7NBZOVCANUZTHMCA3FU4L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450" y="4468813"/>
            <a:ext cx="2643188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УДАЛЕНИЕ С ЭКЗАМЕНА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	При нарушении правил и отказе в их соблюдении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 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организаторы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 совместно с уполномоченным представителем ГЭК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вправе удалить участника ГИА-9 с экзамена с внесением записи в протокол проведения экзамена в аудитории с указанием причины удаления. На бланках и в пропуске проставляется метка о факте удаления с экзамена.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Порядок проведения государственной итоговой аттестации по образовательным пр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818106" cy="586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Порядок проведения государственной итоговой аттестации по образовательным пр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968884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Участник экзамена имеет право подать апелляци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005"/>
            <a:ext cx="9021073" cy="6756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https://cf.ppt-online.org/files1/slide/7/74sPzNm6KeqgWSY0IVObQoy9uiwxvHDafhdTc1t8CU/slide-3.jpg"/>
          <p:cNvPicPr>
            <a:picLocks noChangeAspect="1" noChangeArrowheads="1"/>
          </p:cNvPicPr>
          <p:nvPr/>
        </p:nvPicPr>
        <p:blipFill>
          <a:blip r:embed="rId2" cstate="print"/>
          <a:srcRect r="3538" b="7558"/>
          <a:stretch>
            <a:fillRect/>
          </a:stretch>
        </p:blipFill>
        <p:spPr bwMode="auto">
          <a:xfrm>
            <a:off x="253994" y="476672"/>
            <a:ext cx="8890006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 рассмотрения апелляции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результатам рассмотрения апелляции количество выставленных баллов может быть изменено как в сторону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увеличения, так и в сторону уменьшения.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Экзаменационная работа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перепроверяется полностью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не отдельная ее часть. </a:t>
            </a:r>
          </a:p>
          <a:p>
            <a:pPr>
              <a:lnSpc>
                <a:spcPct val="8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Черновики, использованные на экзамене, в качестве материалов апелляции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рассматриваются.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Апелляция 2022"/>
          <p:cNvPicPr>
            <a:picLocks noChangeAspect="1" noChangeArrowheads="1"/>
          </p:cNvPicPr>
          <p:nvPr/>
        </p:nvPicPr>
        <p:blipFill>
          <a:blip r:embed="rId2" cstate="print"/>
          <a:srcRect t="21684"/>
          <a:stretch>
            <a:fillRect/>
          </a:stretch>
        </p:blipFill>
        <p:spPr bwMode="auto">
          <a:xfrm>
            <a:off x="395536" y="692696"/>
            <a:ext cx="8532440" cy="5005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повторной сдачи ГИА-9 в текущем году  не допускаются </a:t>
            </a:r>
            <a:b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2800" dirty="0" smtClean="0"/>
          </a:p>
          <a:p>
            <a:pPr>
              <a:buFontTx/>
              <a:buNone/>
            </a:pPr>
            <a:r>
              <a:rPr lang="ru-RU" sz="2800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Участники ГИА-9,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 явившиеся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экзамен без уважительной причины;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	Участники ГИА-9 результаты которых были отменены ГЭК в связи с выявлением фактов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нарушения участником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установленного порядка проведения ГИА-9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082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ГИА -9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7262" y="4624267"/>
            <a:ext cx="6307857" cy="223373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Участникам </a:t>
            </a:r>
            <a:r>
              <a:rPr lang="ru-RU" dirty="0"/>
              <a:t>ГИА-9, которые не смогли пройти ГИА-9 в сентябрьские сроки по выбранным учебным предметам, предоставляется </a:t>
            </a:r>
            <a:r>
              <a:rPr lang="ru-RU" b="1" u="sng" dirty="0"/>
              <a:t>право изменить учебные предметы по выбору </a:t>
            </a:r>
            <a:r>
              <a:rPr lang="ru-RU" dirty="0"/>
              <a:t>для повторного прохождения ГИА-9 в следующем </a:t>
            </a:r>
            <a:r>
              <a:rPr lang="ru-RU" dirty="0" smtClean="0"/>
              <a:t>году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692" t="23111" r="32000" b="49265"/>
          <a:stretch/>
        </p:blipFill>
        <p:spPr bwMode="auto">
          <a:xfrm>
            <a:off x="222673" y="836712"/>
            <a:ext cx="8640960" cy="359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clipart-library.com/image_gallery/n119079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49401"/>
            <a:ext cx="1944216" cy="1992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38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76672"/>
            <a:ext cx="7772400" cy="18002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профильное обучение 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10 классе – осознанный выбор экзаменов 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9 классе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c9697289-974d-4d7a-baa7-806d205fe6bf.selcdn.net/unsafe/fit-in/1024x1024/smart/https:/189131.selcdn.ru/leonardo/uploadsForSiteId/1612/content/a90cbe86-52ee-4f43-9738-a0d8700578a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9697289-974d-4d7a-baa7-806d205fe6bf.selcdn.net/unsafe/fit-in/1024x1024/smart/https:/189131.selcdn.ru/leonardo/uploadsForSiteId/1612/content/a90cbe86-52ee-4f43-9738-a0d8700578a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21857" t="15375" r="37743" b="14735"/>
          <a:stretch>
            <a:fillRect/>
          </a:stretch>
        </p:blipFill>
        <p:spPr bwMode="auto">
          <a:xfrm>
            <a:off x="1371600" y="2735552"/>
            <a:ext cx="3992488" cy="388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s://eduportal44.ru/Kostroma_EDU/Kos-Sch-7/uheb/SiteAssets/%D0%9F%D1%80%D0%BE%D1%84%D0%B8%D0%BB%D1%8C/%D0%9F%D1%80%D0%BE%D1%84%D0%B8%D0%BB%D1%8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4146" y="3717032"/>
            <a:ext cx="3669854" cy="2079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6322" t="14391" r="31655" b="15719"/>
          <a:stretch>
            <a:fillRect/>
          </a:stretch>
        </p:blipFill>
        <p:spPr bwMode="auto">
          <a:xfrm>
            <a:off x="1301975" y="620688"/>
            <a:ext cx="7590506" cy="57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8454" t="22438" r="34504" b="23422"/>
          <a:stretch>
            <a:fillRect/>
          </a:stretch>
        </p:blipFill>
        <p:spPr bwMode="auto">
          <a:xfrm>
            <a:off x="1023969" y="1412776"/>
            <a:ext cx="801252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64096" y="50701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Общественное наблюдение на ГИА-9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ПОДГОТОВКА К ОГЭ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Всем учащимся, выпускникам 2025 года доступны экзаменационные задания по ОГЭ для скачивания или для работы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</a:rPr>
              <a:t>онлайн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Публикация открытого банка заданий ОГЭ  на сайте Федерального института педагогических измерений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www.fipi.ru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	В нем представлены все типы экзаменационных заданий по всем предметам ОГЭ. Для удобства работы задания в открытом банке собраны по тематическим разделам — предметам.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РОСОБРНАДЗОР ПРЕДУПРЕЖДАЕТ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784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Участников ГИА - выпускников 9 классов, их родителей, учителей, что появившиеся в Интернете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предложения купить доступ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 к «настоящим заданиям» до экзаменов – не более чем ежегодная рекламная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акция недобросовестных сайтов-мошенников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, которые пытаются воспользоваться слабой информированностью и невнимательностью некоторых 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Интернет</a:t>
            </a:r>
            <a:r>
              <a:rPr lang="ru-RU" sz="2800" dirty="0" err="1" smtClean="0">
                <a:solidFill>
                  <a:srgbClr val="663300"/>
                </a:solidFill>
                <a:latin typeface="Times New Roman" pitchFamily="18" charset="0"/>
              </a:rPr>
              <a:t>-пользователей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Материалы открытого банка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заданий ОГЭ находятся в свободном бесплатном доступе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971600" y="-120253"/>
            <a:ext cx="817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Информационная поддержка участников ГИА-9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295128" y="1586993"/>
            <a:ext cx="7848872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https://edu.gov.ru/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 Министерства просвещения Российской Федерации;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http://obrnadzor.gov.ru/ru/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Федеральной службы по надзору в сфере образования и науки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Рособрнадзор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gia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edu.ru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информационный портал ЕГЭ;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http://fipi.ru/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ФГБНУ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институт педагогических измерений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(ФГБНУ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ФИПИ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://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www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minobrkuban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министерства образования, науки и молодежной политики Краснодарского края;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://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www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gas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kubannet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ГКУ КК Центр оценки качества образования;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://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www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iro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23.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ru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/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официальный сайт ГБОУ ДПО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Институт развития образования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Краснодарского края;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https://vk.com/giakuban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официальная группа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Государственная итоговая аттестация на Кубани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социальной сети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ВКонтакте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ГИА – 9 в 2025 году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ru-RU" altLang="ru-RU" sz="3200" dirty="0">
                <a:solidFill>
                  <a:schemeClr val="tx2"/>
                </a:solidFill>
                <a:latin typeface="Calibri" pitchFamily="34" charset="0"/>
              </a:rPr>
              <a:t>	</a:t>
            </a:r>
          </a:p>
          <a:p>
            <a:pPr marL="342900" indent="-342900" algn="just">
              <a:spcBef>
                <a:spcPct val="20000"/>
              </a:spcBef>
            </a:pPr>
            <a:r>
              <a:rPr lang="ru-RU" altLang="ru-RU" sz="3200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году количество сдаваемых экзаменов  4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два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обязательных </a:t>
            </a:r>
            <a:r>
              <a:rPr lang="ru-RU" alt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(итоговое собеседование по русскому языку, русский язык, математика) + </a:t>
            </a:r>
            <a:r>
              <a:rPr lang="ru-RU" alt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по выбору!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ЭКЗАМЕНЫ ВЛИЯЮТ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 ПОЛУЧЕНИЕ АТТЕСТАТА И ОТМЕТКИ В АТТЕСТАТЕ!</a:t>
            </a:r>
            <a:endParaRPr lang="ru-RU" alt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ds04.infourok.ru/uploads/ex/0d97/0001e256-67d78d8a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445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grpSp>
        <p:nvGrpSpPr>
          <p:cNvPr id="4100" name="Группа 17"/>
          <p:cNvGrpSpPr>
            <a:grpSpLocks/>
          </p:cNvGrpSpPr>
          <p:nvPr/>
        </p:nvGrpSpPr>
        <p:grpSpPr bwMode="auto">
          <a:xfrm>
            <a:off x="1071538" y="357166"/>
            <a:ext cx="7118377" cy="6167459"/>
            <a:chOff x="5075752" y="1196752"/>
            <a:chExt cx="3654644" cy="520516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752" y="1196752"/>
              <a:ext cx="3654644" cy="423972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kern="0" dirty="0" smtClean="0">
                  <a:solidFill>
                    <a:srgbClr val="333399"/>
                  </a:solidFill>
                  <a:latin typeface="Cambria" pitchFamily="18" charset="0"/>
                </a:rPr>
                <a:t>2024/25</a:t>
              </a:r>
              <a:endParaRPr lang="ru-RU" sz="2400" b="1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56195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75752" y="2182844"/>
              <a:ext cx="3654644" cy="346164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rgbClr val="333399"/>
                  </a:solidFill>
                  <a:latin typeface="Cambria" pitchFamily="18" charset="0"/>
                </a:rPr>
                <a:t>Обязательные предметы: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64695" y="3578615"/>
              <a:ext cx="3098985" cy="1367190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kern="0" dirty="0">
                  <a:solidFill>
                    <a:srgbClr val="C00000"/>
                  </a:solidFill>
                  <a:latin typeface="Cambria" pitchFamily="18" charset="0"/>
                </a:rPr>
                <a:t>2 предмета по выбору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kern="0" dirty="0">
                  <a:solidFill>
                    <a:srgbClr val="333399"/>
                  </a:solidFill>
                  <a:latin typeface="Cambria" pitchFamily="18" charset="0"/>
                </a:rPr>
                <a:t>(физика, химия, биология, история, география, </a:t>
              </a:r>
              <a:r>
                <a:rPr lang="ru-RU" kern="0" dirty="0" smtClean="0">
                  <a:solidFill>
                    <a:srgbClr val="333399"/>
                  </a:solidFill>
                  <a:latin typeface="Cambria" pitchFamily="18" charset="0"/>
                </a:rPr>
                <a:t>информатика, </a:t>
              </a:r>
              <a:r>
                <a:rPr lang="ru-RU" kern="0" dirty="0">
                  <a:solidFill>
                    <a:srgbClr val="333399"/>
                  </a:solidFill>
                  <a:latin typeface="Cambria" pitchFamily="18" charset="0"/>
                </a:rPr>
                <a:t>иностранные языки, обществознание, литература)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64695" y="2651276"/>
              <a:ext cx="3098985" cy="611345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русский </a:t>
              </a:r>
              <a:r>
                <a:rPr lang="ru-RU" sz="2800" b="1" kern="0" dirty="0" smtClean="0">
                  <a:solidFill>
                    <a:srgbClr val="333399"/>
                  </a:solidFill>
                  <a:latin typeface="Cambria" pitchFamily="18" charset="0"/>
                </a:rPr>
                <a:t>язык +</a:t>
              </a:r>
              <a:r>
                <a:rPr lang="ru-RU" altLang="ru-RU" sz="2800" dirty="0" smtClean="0">
                  <a:solidFill>
                    <a:schemeClr val="tx2"/>
                  </a:solidFill>
                  <a:latin typeface="Calibri" pitchFamily="34" charset="0"/>
                </a:rPr>
                <a:t> </a:t>
              </a:r>
              <a:r>
                <a:rPr lang="ru-RU" alt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итоговое собеседование по русскому языку</a:t>
              </a:r>
              <a:endParaRPr lang="ru-RU" sz="2800" b="1" kern="0" dirty="0">
                <a:solidFill>
                  <a:srgbClr val="333399"/>
                </a:solidFill>
                <a:latin typeface="Cambria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64695" y="3262620"/>
              <a:ext cx="3098985" cy="358867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kern="0" dirty="0">
                  <a:solidFill>
                    <a:srgbClr val="333399"/>
                  </a:solidFill>
                  <a:latin typeface="Cambria" pitchFamily="18" charset="0"/>
                </a:rPr>
                <a:t>математика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364695" y="5012497"/>
              <a:ext cx="3098985" cy="1389419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solidFill>
                    <a:srgbClr val="C00000"/>
                  </a:solidFill>
                  <a:latin typeface="Cambria" pitchFamily="18" charset="0"/>
                </a:rPr>
                <a:t>Аттестат = успешные результаты ГИА по четырем  учебным предметам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i="1" kern="0" dirty="0">
                  <a:solidFill>
                    <a:srgbClr val="2E3192"/>
                  </a:solidFill>
                  <a:latin typeface="Cambria" panose="02040503050406030204" pitchFamily="18" charset="0"/>
                </a:rPr>
                <a:t>Пересдача не более двух неудовлетворительных результатов по всем учебным предметам</a:t>
              </a:r>
              <a:endParaRPr lang="ru-RU" b="1" kern="0" dirty="0">
                <a:solidFill>
                  <a:srgbClr val="C00000"/>
                </a:solidFill>
                <a:latin typeface="Cambr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Предметы ОГЭ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5163" y="914400"/>
            <a:ext cx="5688012" cy="5486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Математика 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География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Английский язык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Обществознание</a:t>
            </a:r>
          </a:p>
        </p:txBody>
      </p:sp>
      <p:pic>
        <p:nvPicPr>
          <p:cNvPr id="30724" name="Picture 4" descr="Копия (2) TEA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25955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Правила выставления оценок в аттестат за 9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14" y="86764"/>
            <a:ext cx="9040086" cy="6771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</a:rPr>
              <a:t>ГИА - 9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Единое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расписание</a:t>
            </a:r>
            <a:endParaRPr lang="ru-RU" sz="3600" b="1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Использование заданий стандартизированной формы (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hlinkClick r:id="rId3"/>
              </a:rPr>
              <a:t>КИМ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Использование специальных 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  <a:hlinkClick r:id="rId4"/>
              </a:rPr>
              <a:t>бланков</a:t>
            </a:r>
            <a:r>
              <a:rPr lang="ru-RU" sz="3600" b="1" dirty="0" smtClean="0">
                <a:solidFill>
                  <a:srgbClr val="663300"/>
                </a:solidFill>
                <a:latin typeface="Times New Roman" pitchFamily="18" charset="0"/>
              </a:rPr>
              <a:t> для оформления ответов на задания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ОСОБЕННОСТИ ГИА-2025</a:t>
            </a:r>
          </a:p>
        </p:txBody>
      </p:sp>
      <p:sp>
        <p:nvSpPr>
          <p:cNvPr id="7171" name="Содержимое 3"/>
          <p:cNvSpPr>
            <a:spLocks/>
          </p:cNvSpPr>
          <p:nvPr/>
        </p:nvSpPr>
        <p:spPr bwMode="auto">
          <a:xfrm>
            <a:off x="1547813" y="1412875"/>
            <a:ext cx="7138987" cy="4713288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cap="rnd">
            <a:noFill/>
            <a:miter lim="800000"/>
            <a:headEnd/>
            <a:tailEnd/>
          </a:ln>
        </p:spPr>
        <p:txBody>
          <a:bodyPr/>
          <a:lstStyle/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</a:rPr>
              <a:t>Расписание проведения и продолжительности экзаменов утверждается Федеральной службой по надзору в сфере образования и науки.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</a:rPr>
              <a:t>Дополнительные сроки для сдачи экзамена участниками </a:t>
            </a:r>
            <a:r>
              <a:rPr lang="ru-RU" sz="2400" dirty="0" smtClean="0">
                <a:latin typeface="Times New Roman" pitchFamily="18" charset="0"/>
              </a:rPr>
              <a:t>ГИА-9, </a:t>
            </a:r>
            <a:r>
              <a:rPr lang="ru-RU" sz="2400" dirty="0">
                <a:latin typeface="Times New Roman" pitchFamily="18" charset="0"/>
              </a:rPr>
              <a:t>пропустившими экзамен в основные сроки по уважительным причинам или подавшими апелляцию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</a:rPr>
              <a:t>Экзамены начинаются по местному времени в 10.00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</a:rPr>
              <a:t>На подготовительные мероприятия (проведение инструктажа, заполнение области регистрации бланков </a:t>
            </a:r>
            <a:r>
              <a:rPr lang="ru-RU" sz="2400" dirty="0" smtClean="0">
                <a:latin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</a:rPr>
              <a:t>др.) выделяется время до 30 минут, которое не включается в продолжительность выполнения экзаменационной работы</a:t>
            </a:r>
          </a:p>
          <a:p>
            <a:pPr marL="319088" indent="-319088" algn="just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Основные сроки проведения ОГЭ 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май-июль 2025 г.  </a:t>
            </a:r>
          </a:p>
          <a:p>
            <a:pPr marL="319088" indent="-319088">
              <a:lnSpc>
                <a:spcPct val="80000"/>
              </a:lnSpc>
              <a:spcBef>
                <a:spcPct val="20000"/>
              </a:spcBef>
            </a:pP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4_Edubooks">
  <a:themeElements>
    <a:clrScheme name="54_Eduboo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4_Edubook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4_Eduboo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</TotalTime>
  <Words>624</Words>
  <Application>Microsoft Office PowerPoint</Application>
  <PresentationFormat>Экран (4:3)</PresentationFormat>
  <Paragraphs>115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54_Edubooks</vt:lpstr>
      <vt:lpstr>   РОДИТЕЛЬСКОЕ СОБРАНИЕ   «Проведение ГИА-9   в 2025 году»                                                                                                                                                                                                             </vt:lpstr>
      <vt:lpstr>Слайд 2</vt:lpstr>
      <vt:lpstr>Слайд 3</vt:lpstr>
      <vt:lpstr>ГИА – 9 в 2025 году</vt:lpstr>
      <vt:lpstr>Слайд 5</vt:lpstr>
      <vt:lpstr>Предметы ОГЭ</vt:lpstr>
      <vt:lpstr>Слайд 7</vt:lpstr>
      <vt:lpstr>ГИА - 9</vt:lpstr>
      <vt:lpstr>ОСОБЕННОСТИ ГИА-2025</vt:lpstr>
      <vt:lpstr>                  Государственная итоговая аттестация обучающихся 9-х классов является обязательной и проводится по завершении освоения ими основных образовательных программам основного общего образования.</vt:lpstr>
      <vt:lpstr>Слайд 11</vt:lpstr>
      <vt:lpstr>Слайд 12</vt:lpstr>
      <vt:lpstr>Слайд 13</vt:lpstr>
      <vt:lpstr>МИНИМАЛЬНОЕ КОЛИЧЕСТВО БАЛЛОВ</vt:lpstr>
      <vt:lpstr>НЕУДОВЛЕТВОРИТЕЛЬНЫЙ РЕЗУЛЬТАТ</vt:lpstr>
      <vt:lpstr>НЕУДОВЛЕТВОРИТЕЛЬНЫЙ РЕЗУЛЬТАТ</vt:lpstr>
      <vt:lpstr>Слайд 17</vt:lpstr>
      <vt:lpstr>Что можно взять с собой на экзамен </vt:lpstr>
      <vt:lpstr>Разрешенные  предметы на экзаменах</vt:lpstr>
      <vt:lpstr>Разрешенные  предметы на экзаменах</vt:lpstr>
      <vt:lpstr>Разрешенные  предметы на экзаменах</vt:lpstr>
      <vt:lpstr>Разрешенные  предметы на экзаменах</vt:lpstr>
      <vt:lpstr>Слайд 23</vt:lpstr>
      <vt:lpstr>Слайд 24</vt:lpstr>
      <vt:lpstr>ВО ВРЕМЯ ЭКЗАМЕНОВ ЗАПРЕЩАЮТСЯ:</vt:lpstr>
      <vt:lpstr>УДАЛЕНИЕ С ЭКЗАМЕНА</vt:lpstr>
      <vt:lpstr>Слайд 27</vt:lpstr>
      <vt:lpstr>Слайд 28</vt:lpstr>
      <vt:lpstr>Слайд 29</vt:lpstr>
      <vt:lpstr>Результаты  рассмотрения апелляции</vt:lpstr>
      <vt:lpstr>Слайд 31</vt:lpstr>
      <vt:lpstr> До повторной сдачи ГИА-9 в текущем году  не допускаются  </vt:lpstr>
      <vt:lpstr>Проведение ГИА -9</vt:lpstr>
      <vt:lpstr>профильное обучение  в 10 классе – осознанный выбор экзаменов  в 9 классе</vt:lpstr>
      <vt:lpstr>Слайд 35</vt:lpstr>
      <vt:lpstr>Общественное наблюдение на ГИА-9</vt:lpstr>
      <vt:lpstr>ПОДГОТОВКА К ОГЭ</vt:lpstr>
      <vt:lpstr>РОСОБРНАДЗОР ПРЕДУПРЕЖДАЕТ</vt:lpstr>
      <vt:lpstr>Слайд 39</vt:lpstr>
      <vt:lpstr>Слайд 40</vt:lpstr>
    </vt:vector>
  </TitlesOfParts>
  <Company>school 40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Наталья Владимировна</cp:lastModifiedBy>
  <cp:revision>110</cp:revision>
  <dcterms:created xsi:type="dcterms:W3CDTF">2012-03-31T11:57:29Z</dcterms:created>
  <dcterms:modified xsi:type="dcterms:W3CDTF">2024-09-24T12:06:22Z</dcterms:modified>
</cp:coreProperties>
</file>